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E5E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3742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73104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5887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53395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78477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958278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80183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142340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665368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097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596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D0B2DEC-ED62-4F8F-822A-2A687DD71CC2}" type="datetimeFigureOut">
              <a:rPr lang="es-DO" smtClean="0"/>
              <a:t>16/4/2022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A3E4401-EBD0-4465-B9B0-474E661F6026}" type="slidenum">
              <a:rPr lang="es-DO" smtClean="0"/>
              <a:t>‹Nº›</a:t>
            </a:fld>
            <a:endParaRPr lang="es-DO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339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>
            <a:extLst>
              <a:ext uri="{FF2B5EF4-FFF2-40B4-BE49-F238E27FC236}">
                <a16:creationId xmlns:a16="http://schemas.microsoft.com/office/drawing/2014/main" id="{58128ECF-7432-4C74-BD4D-DC9A3769E133}"/>
              </a:ext>
            </a:extLst>
          </p:cNvPr>
          <p:cNvSpPr/>
          <p:nvPr/>
        </p:nvSpPr>
        <p:spPr>
          <a:xfrm>
            <a:off x="338967" y="0"/>
            <a:ext cx="511933" cy="6857998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CDBDFD1E-FC2B-4966-A31F-2D99ECC8F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344"/>
          <a:stretch/>
        </p:blipFill>
        <p:spPr>
          <a:xfrm>
            <a:off x="5437970" y="0"/>
            <a:ext cx="6754030" cy="6858000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B1AF7776-DBB0-4361-B249-4A781E8469E9}"/>
              </a:ext>
            </a:extLst>
          </p:cNvPr>
          <p:cNvSpPr/>
          <p:nvPr/>
        </p:nvSpPr>
        <p:spPr>
          <a:xfrm>
            <a:off x="5437970" y="-2"/>
            <a:ext cx="6760334" cy="68580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784127A-8AB0-4E68-8376-D8ED5F052C2E}"/>
              </a:ext>
            </a:extLst>
          </p:cNvPr>
          <p:cNvSpPr/>
          <p:nvPr/>
        </p:nvSpPr>
        <p:spPr>
          <a:xfrm>
            <a:off x="123066" y="2136337"/>
            <a:ext cx="5207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dirty="0">
                <a:ln w="0"/>
                <a:latin typeface="Bahnschrift SemiBold" panose="020B0502040204020203" pitchFamily="34" charset="0"/>
              </a:rPr>
              <a:t>Servicio en línea de impresión 3D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697E463-0A1B-4727-95B6-77B79E690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697647"/>
            <a:ext cx="9711477" cy="5462705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E5E4439E-27C7-4EEA-B8F1-ED4F77C8FC96}"/>
              </a:ext>
            </a:extLst>
          </p:cNvPr>
          <p:cNvSpPr/>
          <p:nvPr/>
        </p:nvSpPr>
        <p:spPr>
          <a:xfrm>
            <a:off x="123066" y="139700"/>
            <a:ext cx="2844800" cy="215900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6B28584A-9052-44DB-94E8-B85543AD44AC}"/>
              </a:ext>
            </a:extLst>
          </p:cNvPr>
          <p:cNvSpPr/>
          <p:nvPr/>
        </p:nvSpPr>
        <p:spPr>
          <a:xfrm rot="16200000">
            <a:off x="-1191384" y="1670050"/>
            <a:ext cx="2844800" cy="215900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50866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" decel="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A4049-2150-4178-B394-D53E31745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166" y="5651500"/>
            <a:ext cx="2099733" cy="11811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046A78-3BBB-46BC-A28B-2CDD5D6FA2FC}"/>
              </a:ext>
            </a:extLst>
          </p:cNvPr>
          <p:cNvSpPr/>
          <p:nvPr/>
        </p:nvSpPr>
        <p:spPr>
          <a:xfrm>
            <a:off x="744380" y="12700"/>
            <a:ext cx="26260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0" cap="none" spc="0" dirty="0">
                <a:ln w="0"/>
                <a:latin typeface="Bahnschrift SemiBold" panose="020B0502040204020203" pitchFamily="34" charset="0"/>
              </a:rPr>
              <a:t>Historia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9E9560-6143-49A3-9D0B-7D3E153636DC}"/>
              </a:ext>
            </a:extLst>
          </p:cNvPr>
          <p:cNvSpPr txBox="1"/>
          <p:nvPr/>
        </p:nvSpPr>
        <p:spPr>
          <a:xfrm>
            <a:off x="1087280" y="1284903"/>
            <a:ext cx="93394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Bahnschrift Light" panose="020B0502040204020203" pitchFamily="34" charset="0"/>
              </a:rPr>
              <a:t>El 12 de abril de 2022 el estudiante de ingeniería en sistemas de la universidad O&amp;M Randy Suero, Fundó 3DRD, una empresa dedicada al servicio de impresión 3D en línea, donde los usuarios pueden solicitar cualquier objeto a un precio justo y recibirlos en la puerta de su casa.</a:t>
            </a:r>
          </a:p>
          <a:p>
            <a:endParaRPr lang="es-MX" sz="2400" dirty="0">
              <a:latin typeface="Bahnschrift Light" panose="020B0502040204020203" pitchFamily="34" charset="0"/>
            </a:endParaRPr>
          </a:p>
          <a:p>
            <a:r>
              <a:rPr lang="es-MX" sz="2400" dirty="0">
                <a:latin typeface="Bahnschrift Light" panose="020B0502040204020203" pitchFamily="34" charset="0"/>
              </a:rPr>
              <a:t>La idea surgió por un trabajo final de la universidad para la materia Administración de servidores, En esta tarea Randy debía inventar una empresa ficticia lo cual le llevo a la realización de 3DRD. Durante el proceso de creación, el joven ingeniero se dio cuenta del potencial que tenía su proyecto y decidió hacerlo realidad. De inmediato tuvo un rotundo éxito, convirtiéndose en la empresa #1 en impresiones 3D del país.</a:t>
            </a:r>
          </a:p>
        </p:txBody>
      </p:sp>
    </p:spTree>
    <p:extLst>
      <p:ext uri="{BB962C8B-B14F-4D97-AF65-F5344CB8AC3E}">
        <p14:creationId xmlns:p14="http://schemas.microsoft.com/office/powerpoint/2010/main" val="878541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D046A78-3BBB-46BC-A28B-2CDD5D6FA2FC}"/>
              </a:ext>
            </a:extLst>
          </p:cNvPr>
          <p:cNvSpPr/>
          <p:nvPr/>
        </p:nvSpPr>
        <p:spPr>
          <a:xfrm>
            <a:off x="1087280" y="190500"/>
            <a:ext cx="16722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4000" b="0" cap="none" spc="0" dirty="0">
                <a:ln w="0"/>
                <a:latin typeface="Bahnschrift SemiBold" panose="020B0502040204020203" pitchFamily="34" charset="0"/>
              </a:rPr>
              <a:t>Misión</a:t>
            </a:r>
            <a:endParaRPr lang="es-MX" sz="5400" b="0" cap="none" spc="0" dirty="0">
              <a:ln w="0"/>
              <a:latin typeface="Bahnschrift SemiBold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9E9560-6143-49A3-9D0B-7D3E153636DC}"/>
              </a:ext>
            </a:extLst>
          </p:cNvPr>
          <p:cNvSpPr txBox="1"/>
          <p:nvPr/>
        </p:nvSpPr>
        <p:spPr>
          <a:xfrm>
            <a:off x="1087280" y="898386"/>
            <a:ext cx="9339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Bahnschrift Light" panose="020B0502040204020203" pitchFamily="34" charset="0"/>
              </a:rPr>
              <a:t>Impresión de objetos 3D a través de un servicio en línea de la más alta calidad disponible en el mercado nacional.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E8B509-57A6-4528-A048-7544D836BFC2}"/>
              </a:ext>
            </a:extLst>
          </p:cNvPr>
          <p:cNvSpPr/>
          <p:nvPr/>
        </p:nvSpPr>
        <p:spPr>
          <a:xfrm>
            <a:off x="1136171" y="1890117"/>
            <a:ext cx="15744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4000" dirty="0">
                <a:ln w="0"/>
                <a:latin typeface="Bahnschrift SemiBold" panose="020B0502040204020203" pitchFamily="34" charset="0"/>
              </a:rPr>
              <a:t>V</a:t>
            </a:r>
            <a:r>
              <a:rPr lang="es-MX" sz="4000" b="0" cap="none" spc="0" dirty="0">
                <a:ln w="0"/>
                <a:latin typeface="Bahnschrift SemiBold" panose="020B0502040204020203" pitchFamily="34" charset="0"/>
              </a:rPr>
              <a:t>isión</a:t>
            </a:r>
            <a:endParaRPr lang="es-MX" sz="5400" b="0" cap="none" spc="0" dirty="0">
              <a:ln w="0"/>
              <a:latin typeface="Bahnschrift SemiBold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361B2F-A950-4A5C-8FF3-B5838C5B00E1}"/>
              </a:ext>
            </a:extLst>
          </p:cNvPr>
          <p:cNvSpPr txBox="1"/>
          <p:nvPr/>
        </p:nvSpPr>
        <p:spPr>
          <a:xfrm>
            <a:off x="1087280" y="2598003"/>
            <a:ext cx="9339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Bahnschrift Light" panose="020B0502040204020203" pitchFamily="34" charset="0"/>
              </a:rPr>
              <a:t>Maximizar los beneficios a través de la optimización de recursos, reducción de costos y mejora de la calidad para lograr el crecimiento de la empresa.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ED81EEA-7EBD-4C52-A0F4-CF6DA58CF400}"/>
              </a:ext>
            </a:extLst>
          </p:cNvPr>
          <p:cNvSpPr/>
          <p:nvPr/>
        </p:nvSpPr>
        <p:spPr>
          <a:xfrm>
            <a:off x="1087280" y="3959066"/>
            <a:ext cx="19479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4000" dirty="0">
                <a:ln w="0"/>
                <a:latin typeface="Bahnschrift SemiBold" panose="020B0502040204020203" pitchFamily="34" charset="0"/>
              </a:rPr>
              <a:t>V</a:t>
            </a:r>
            <a:r>
              <a:rPr lang="es-MX" sz="4000" b="0" cap="none" spc="0" dirty="0">
                <a:ln w="0"/>
                <a:latin typeface="Bahnschrift SemiBold" panose="020B0502040204020203" pitchFamily="34" charset="0"/>
              </a:rPr>
              <a:t>alores</a:t>
            </a:r>
            <a:endParaRPr lang="es-MX" sz="5400" b="0" cap="none" spc="0" dirty="0">
              <a:ln w="0"/>
              <a:latin typeface="Bahnschrift SemiBold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2288450-7CDF-4E09-8E43-11D40F17F0FD}"/>
              </a:ext>
            </a:extLst>
          </p:cNvPr>
          <p:cNvSpPr txBox="1"/>
          <p:nvPr/>
        </p:nvSpPr>
        <p:spPr>
          <a:xfrm>
            <a:off x="1136171" y="4666952"/>
            <a:ext cx="8261829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MX" sz="2400" dirty="0">
                <a:latin typeface="Bahnschrift Light" panose="020B0502040204020203" pitchFamily="34" charset="0"/>
              </a:rPr>
              <a:t>Honestidad</a:t>
            </a:r>
          </a:p>
          <a:p>
            <a:r>
              <a:rPr lang="es-MX" sz="2400" dirty="0">
                <a:latin typeface="Bahnschrift Light" panose="020B0502040204020203" pitchFamily="34" charset="0"/>
              </a:rPr>
              <a:t>Trabajo en equipo</a:t>
            </a:r>
          </a:p>
          <a:p>
            <a:r>
              <a:rPr lang="es-MX" sz="2400" dirty="0">
                <a:latin typeface="Bahnschrift Light" panose="020B0502040204020203" pitchFamily="34" charset="0"/>
              </a:rPr>
              <a:t>Puntualidad</a:t>
            </a:r>
          </a:p>
          <a:p>
            <a:r>
              <a:rPr lang="es-MX" sz="2400" dirty="0">
                <a:latin typeface="Bahnschrift Light" panose="020B0502040204020203" pitchFamily="34" charset="0"/>
              </a:rPr>
              <a:t>Calidad de trabajo</a:t>
            </a:r>
          </a:p>
          <a:p>
            <a:endParaRPr lang="es-MX" sz="2400" dirty="0">
              <a:latin typeface="Bahnschrift Light" panose="020B0502040204020203" pitchFamily="34" charset="0"/>
            </a:endParaRPr>
          </a:p>
          <a:p>
            <a:endParaRPr lang="es-MX" sz="2400" dirty="0">
              <a:latin typeface="Bahnschrift Light" panose="020B0502040204020203" pitchFamily="34" charset="0"/>
            </a:endParaRPr>
          </a:p>
          <a:p>
            <a:endParaRPr lang="es-MX" sz="2400" dirty="0">
              <a:latin typeface="Bahnschrift Light" panose="020B0502040204020203" pitchFamily="34" charset="0"/>
            </a:endParaRPr>
          </a:p>
          <a:p>
            <a:r>
              <a:rPr lang="es-MX" sz="2400" dirty="0">
                <a:latin typeface="Bahnschrift Light" panose="020B0502040204020203" pitchFamily="34" charset="0"/>
              </a:rPr>
              <a:t>Disciplina</a:t>
            </a:r>
          </a:p>
          <a:p>
            <a:r>
              <a:rPr lang="es-MX" sz="2400" dirty="0">
                <a:latin typeface="Bahnschrift Light" panose="020B0502040204020203" pitchFamily="34" charset="0"/>
              </a:rPr>
              <a:t>Compromiso</a:t>
            </a:r>
          </a:p>
          <a:p>
            <a:r>
              <a:rPr lang="es-MX" sz="2400" dirty="0">
                <a:latin typeface="Bahnschrift Light" panose="020B0502040204020203" pitchFamily="34" charset="0"/>
              </a:rPr>
              <a:t>Servicio al cliente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E6D49F4-5776-4A72-A11F-2D56C43E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166" y="-1244600"/>
            <a:ext cx="209973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504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D046A78-3BBB-46BC-A28B-2CDD5D6FA2FC}"/>
              </a:ext>
            </a:extLst>
          </p:cNvPr>
          <p:cNvSpPr/>
          <p:nvPr/>
        </p:nvSpPr>
        <p:spPr>
          <a:xfrm>
            <a:off x="1087280" y="165100"/>
            <a:ext cx="23054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4000" b="0" cap="none" spc="0" dirty="0">
                <a:ln w="0"/>
                <a:latin typeface="Bahnschrift SemiBold" panose="020B0502040204020203" pitchFamily="34" charset="0"/>
              </a:rPr>
              <a:t>Objetivos</a:t>
            </a:r>
            <a:endParaRPr lang="es-MX" sz="5400" b="0" cap="none" spc="0" dirty="0">
              <a:ln w="0"/>
              <a:latin typeface="Bahnschrift SemiBold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9E9560-6143-49A3-9D0B-7D3E153636DC}"/>
              </a:ext>
            </a:extLst>
          </p:cNvPr>
          <p:cNvSpPr txBox="1"/>
          <p:nvPr/>
        </p:nvSpPr>
        <p:spPr>
          <a:xfrm>
            <a:off x="1087280" y="872986"/>
            <a:ext cx="93394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Bahnschrift Light" panose="020B0502040204020203" pitchFamily="34" charset="0"/>
              </a:rPr>
              <a:t>Rentabilizar el modelo de producción hasta convertirlo en un sistema autónomo.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Bahnschrift Light" panose="020B0502040204020203" pitchFamily="34" charset="0"/>
              </a:rPr>
              <a:t>Convertirse en el máximo y más responsable empleador del país e imponer una cultura de honestidad y trabajo entre los empleados.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Bahnschrift Light" panose="020B0502040204020203" pitchFamily="34" charset="0"/>
              </a:rPr>
              <a:t>Fomentar entre los empleados la cultura del crecimiento, el ahorro y la educación de manera sostenida.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Bahnschrift Light" panose="020B0502040204020203" pitchFamily="34" charset="0"/>
              </a:rPr>
              <a:t>Establecerse en el mercado nacional y abrir sucursales en las principales ciudades del país.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2CEB6E0-CEF2-4632-9DD7-353DC423D925}"/>
              </a:ext>
            </a:extLst>
          </p:cNvPr>
          <p:cNvSpPr/>
          <p:nvPr/>
        </p:nvSpPr>
        <p:spPr>
          <a:xfrm>
            <a:off x="1087280" y="4314706"/>
            <a:ext cx="3871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4000" b="0" cap="none" spc="0" dirty="0">
                <a:ln w="0"/>
                <a:latin typeface="Bahnschrift SemiBold" panose="020B0502040204020203" pitchFamily="34" charset="0"/>
              </a:rPr>
              <a:t>Sector escogido</a:t>
            </a:r>
            <a:endParaRPr lang="es-MX" sz="5400" b="0" cap="none" spc="0" dirty="0">
              <a:ln w="0"/>
              <a:latin typeface="Bahnschrift SemiBold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07B49D-BF78-48B2-A3FE-0980EC05CC86}"/>
              </a:ext>
            </a:extLst>
          </p:cNvPr>
          <p:cNvSpPr txBox="1"/>
          <p:nvPr/>
        </p:nvSpPr>
        <p:spPr>
          <a:xfrm>
            <a:off x="1087280" y="5022592"/>
            <a:ext cx="9339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Bahnschrift Light" panose="020B0502040204020203" pitchFamily="34" charset="0"/>
              </a:rPr>
              <a:t>Ofrecemos nuestro servicio al cualquier persona o entidad, sin importar sus rasgos o características. Consideramos que la impresión 3D se puede aplicar a cualquier sector y cualquier ámbito.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8F4D086-E89E-46A9-88E6-4C5F6949A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166" y="-1244600"/>
            <a:ext cx="209973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354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A822F4-801A-49D7-B426-11DE51DC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" y="2489728"/>
            <a:ext cx="5376333" cy="436827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8968325-E77B-4594-A959-6ECFEC429633}"/>
              </a:ext>
            </a:extLst>
          </p:cNvPr>
          <p:cNvSpPr/>
          <p:nvPr/>
        </p:nvSpPr>
        <p:spPr>
          <a:xfrm>
            <a:off x="3176775" y="1333268"/>
            <a:ext cx="5838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0" cap="none" spc="0" dirty="0">
                <a:ln w="0"/>
                <a:solidFill>
                  <a:schemeClr val="tx1"/>
                </a:solidFill>
                <a:latin typeface="Bahnschrift SemiBold SemiConden" panose="020B0502040204020203" pitchFamily="34" charset="0"/>
              </a:rPr>
              <a:t>PLAN DE MARKETING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C157C9-3E60-480F-83D1-E51E741F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166" y="-1244600"/>
            <a:ext cx="209973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125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ED8ACF2-AEC6-4D9F-9AAA-095D73CA0FE3}"/>
              </a:ext>
            </a:extLst>
          </p:cNvPr>
          <p:cNvSpPr/>
          <p:nvPr/>
        </p:nvSpPr>
        <p:spPr>
          <a:xfrm>
            <a:off x="3741028" y="88668"/>
            <a:ext cx="4709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dirty="0">
                <a:ln w="0"/>
                <a:latin typeface="Bahnschrift SemiBold SemiConden" panose="020B0502040204020203" pitchFamily="34" charset="0"/>
              </a:rPr>
              <a:t>¿Cómo funciona?</a:t>
            </a:r>
            <a:endParaRPr lang="es-MX" sz="5400" b="0" cap="none" spc="0" dirty="0">
              <a:ln w="0"/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AAB64A-F700-432B-AA12-AC7BCF53E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" t="6977" r="904"/>
          <a:stretch/>
        </p:blipFill>
        <p:spPr>
          <a:xfrm>
            <a:off x="1491074" y="1439332"/>
            <a:ext cx="9209852" cy="46566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EAE21B-F2DC-4FE5-BCB7-2744DB7B4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166" y="-1244600"/>
            <a:ext cx="209973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44627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A1DF1F1-CDA8-48A9-A3D2-BCCD19F3E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5" r="1112"/>
          <a:stretch/>
        </p:blipFill>
        <p:spPr>
          <a:xfrm>
            <a:off x="1278467" y="999934"/>
            <a:ext cx="9635066" cy="48581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907949-303E-44BE-AF3E-A5C13DDFE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166" y="-1244600"/>
            <a:ext cx="209973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96987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68F4D086-E89E-46A9-88E6-4C5F6949A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166" y="-1244600"/>
            <a:ext cx="2099733" cy="11811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9E0A1E4-8753-4F6B-8454-9767F3591D0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095500" y="1751013"/>
            <a:ext cx="8361363" cy="3355975"/>
          </a:xfrm>
        </p:spPr>
        <p:txBody>
          <a:bodyPr anchor="ctr">
            <a:normAutofit/>
          </a:bodyPr>
          <a:lstStyle/>
          <a:p>
            <a:pPr algn="ctr"/>
            <a:r>
              <a:rPr lang="es-MX" sz="7200" dirty="0">
                <a:solidFill>
                  <a:schemeClr val="tx1"/>
                </a:solidFill>
                <a:latin typeface="Bahnschrift SemiBold" panose="020B0502040204020203" pitchFamily="34" charset="0"/>
              </a:rPr>
              <a:t>GRACIAS POR SU ATENCIÓN</a:t>
            </a:r>
            <a:endParaRPr lang="es-DO" sz="72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4298CAC-B2E7-4D35-B0E1-3C444DCBA728}"/>
              </a:ext>
            </a:extLst>
          </p:cNvPr>
          <p:cNvSpPr/>
          <p:nvPr/>
        </p:nvSpPr>
        <p:spPr>
          <a:xfrm>
            <a:off x="338967" y="0"/>
            <a:ext cx="511933" cy="6857998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18E76FA-C7B0-4AD4-B95A-3107BD40F29A}"/>
              </a:ext>
            </a:extLst>
          </p:cNvPr>
          <p:cNvSpPr/>
          <p:nvPr/>
        </p:nvSpPr>
        <p:spPr>
          <a:xfrm>
            <a:off x="123066" y="139700"/>
            <a:ext cx="2844800" cy="215900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7419FB7-E95B-414F-817D-DF369216FEB6}"/>
              </a:ext>
            </a:extLst>
          </p:cNvPr>
          <p:cNvSpPr/>
          <p:nvPr/>
        </p:nvSpPr>
        <p:spPr>
          <a:xfrm rot="16200000">
            <a:off x="-1191384" y="1670050"/>
            <a:ext cx="2844800" cy="215900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41778270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" presetID="32" presetClass="emph" presetSubtype="0" repeatCount="indefinite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3.7037E-7 L -0.00026 0.98611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9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" presetID="32" presetClass="emph" presetSubtype="0" repeatCount="indefinite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Recort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182</TotalTime>
  <Words>317</Words>
  <Application>Microsoft Office PowerPoint</Application>
  <PresentationFormat>Panorámica</PresentationFormat>
  <Paragraphs>30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Bahnschrift Light</vt:lpstr>
      <vt:lpstr>Bahnschrift SemiBold</vt:lpstr>
      <vt:lpstr>Bahnschrift SemiBold SemiConden</vt:lpstr>
      <vt:lpstr>Franklin Gothic Book</vt:lpstr>
      <vt:lpstr>Recorte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3DRD</dc:title>
  <dc:creator>Randy Suero</dc:creator>
  <cp:lastModifiedBy>Randy Suero</cp:lastModifiedBy>
  <cp:revision>19</cp:revision>
  <dcterms:created xsi:type="dcterms:W3CDTF">2022-04-12T19:40:44Z</dcterms:created>
  <dcterms:modified xsi:type="dcterms:W3CDTF">2022-04-16T22:41:12Z</dcterms:modified>
</cp:coreProperties>
</file>